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sldIdLst>
    <p:sldId id="275" r:id="rId5"/>
    <p:sldId id="257" r:id="rId6"/>
    <p:sldId id="283" r:id="rId7"/>
    <p:sldId id="276" r:id="rId8"/>
    <p:sldId id="284" r:id="rId9"/>
    <p:sldId id="286" r:id="rId10"/>
    <p:sldId id="285" r:id="rId11"/>
    <p:sldId id="28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254C"/>
    <a:srgbClr val="C88B2A"/>
    <a:srgbClr val="2457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674" autoAdjust="0"/>
    <p:restoredTop sz="84756" autoAdjust="0"/>
  </p:normalViewPr>
  <p:slideViewPr>
    <p:cSldViewPr snapToGrid="0" snapToObjects="1" showGuides="1">
      <p:cViewPr varScale="1">
        <p:scale>
          <a:sx n="96" d="100"/>
          <a:sy n="96" d="100"/>
        </p:scale>
        <p:origin x="804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0F8FF0-80EA-8D46-ADCE-C172378CB1FD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EA0FA1-ADE9-0647-BE3D-7CA3179F4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229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A0FA1-ADE9-0647-BE3D-7CA3179F450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752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3BFEAF4-02AA-0F40-BFF3-2A525266F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90"/>
          <a:stretch/>
        </p:blipFill>
        <p:spPr>
          <a:xfrm>
            <a:off x="0" y="1"/>
            <a:ext cx="12192001" cy="4540330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AC1D5D76-8FDE-D54E-B67E-1CF2D13E05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470399"/>
            <a:ext cx="12192000" cy="23876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EF410E2-CBF8-7442-8069-B84D7FB8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0238" y="4831424"/>
            <a:ext cx="6841861" cy="86712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64BECC53-DE7F-0F4F-8D29-154B7C8B9F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80238" y="5486140"/>
            <a:ext cx="6841861" cy="5035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74144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CEE57E3-D030-3647-98A4-94A3EF863B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F4C094D2-B527-9740-9605-C3C2352F80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74479"/>
          <a:stretch/>
        </p:blipFill>
        <p:spPr>
          <a:xfrm>
            <a:off x="0" y="0"/>
            <a:ext cx="12192000" cy="17502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091E0A-35E3-8047-B62E-E7DB7B13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469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B8C75-089E-284F-BF0C-EB7876140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9543"/>
            <a:ext cx="10515600" cy="474193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41CA1-C3B8-0745-8AFD-4A7A6D44D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2BAFDC-492D-CB4D-B02A-4A44B4604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88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63391934-47CE-984D-9759-E3A6F9D7CD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765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61ABFE1-3896-CD45-A87D-3DA4DFCE489D}"/>
              </a:ext>
            </a:extLst>
          </p:cNvPr>
          <p:cNvSpPr/>
          <p:nvPr userDrawn="1"/>
        </p:nvSpPr>
        <p:spPr>
          <a:xfrm>
            <a:off x="0" y="-2"/>
            <a:ext cx="12192000" cy="1750259"/>
          </a:xfrm>
          <a:prstGeom prst="rect">
            <a:avLst/>
          </a:prstGeom>
          <a:solidFill>
            <a:srgbClr val="16254C">
              <a:alpha val="6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B8C75-089E-284F-BF0C-EB7876140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9543"/>
            <a:ext cx="10515600" cy="474193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41CA1-C3B8-0745-8AFD-4A7A6D44D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2BAFDC-492D-CB4D-B02A-4A44B4604C8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703AEF7-F590-D544-8496-ABE8662B6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469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5494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C782F7-EE6C-F34D-9B9A-A71E3179B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41CA1-C3B8-0745-8AFD-4A7A6D44D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2BAFDC-492D-CB4D-B02A-4A44B4604C8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1435897-19FB-8A47-B753-A3F4E087F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9543"/>
            <a:ext cx="10515600" cy="474193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F31BF77-AE00-1242-BA44-6C474D089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469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215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54C2ABA9-5C4D-CB43-BB22-06756DE8CA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9479" t="92682" b="3"/>
          <a:stretch/>
        </p:blipFill>
        <p:spPr>
          <a:xfrm>
            <a:off x="7251698" y="6356348"/>
            <a:ext cx="4940302" cy="501652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09F5A4F-D933-A144-B5A8-E90EFA9B28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51700" y="-1"/>
            <a:ext cx="4940300" cy="63563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6FEB6D-8189-8641-8F08-BA2ABC003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9055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0CD08-6C04-7A41-BF25-E80EB1CD68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905500" cy="4067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806C1-98B6-AD4E-8AD0-3AF139A48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62BAFDC-492D-CB4D-B02A-4A44B4604C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267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09F5A4F-D933-A144-B5A8-E90EFA9B28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51700" y="0"/>
            <a:ext cx="4940300" cy="63563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C7733AF9-8907-974C-9A57-1ADEA4A79F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6350"/>
            <a:ext cx="12192000" cy="5016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18A9605-9059-0A48-A054-AE711B4FB4D4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16254C">
              <a:alpha val="6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6FEB6D-8189-8641-8F08-BA2ABC003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9055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0CD08-6C04-7A41-BF25-E80EB1CD68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905500" cy="4067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806C1-98B6-AD4E-8AD0-3AF139A48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62BAFDC-492D-CB4D-B02A-4A44B4604C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249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CC366260-8083-2548-BA95-D85664324D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F71EE2B-514B-9D42-80E4-8AB43D2CAD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4720" y="1984763"/>
            <a:ext cx="3699523" cy="207852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92ABCC-341C-7248-8E34-542281419E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555" y="600107"/>
            <a:ext cx="2317715" cy="3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6757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BD8A282C-2988-BA45-BD8C-80F9F82D3E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04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E5F2B0-C193-554C-9238-7E2DFB5E1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91" t="19285" r="4593"/>
          <a:stretch/>
        </p:blipFill>
        <p:spPr>
          <a:xfrm>
            <a:off x="4966982" y="0"/>
            <a:ext cx="7236438" cy="685800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2DAEC8C4-B877-0F46-846D-C9C1FA07FE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49784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F71EE2B-514B-9D42-80E4-8AB43D2CAD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4720" y="1984763"/>
            <a:ext cx="3699523" cy="207852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36070D6-7920-8742-99EC-5A781BE18E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345" y="4159821"/>
            <a:ext cx="3699523" cy="10387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47985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82AF25-4275-3F46-B8CA-C6A24024FF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8834" b="23309"/>
          <a:stretch/>
        </p:blipFill>
        <p:spPr>
          <a:xfrm>
            <a:off x="0" y="0"/>
            <a:ext cx="12192000" cy="4753232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9DE76A6-E7A3-7743-BDF6-D05CAAAA1B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483100"/>
            <a:ext cx="12192000" cy="23749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32D002B-C9C4-9A4B-9D0D-2936FB142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0238" y="4831424"/>
            <a:ext cx="6841861" cy="86712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73E9337-8CBC-884D-9720-2A957246F0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80238" y="5486140"/>
            <a:ext cx="6841861" cy="5035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14022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234DC1-2E79-3E48-A720-5E9E02FE87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273" t="397" r="5251" b="3977"/>
          <a:stretch/>
        </p:blipFill>
        <p:spPr>
          <a:xfrm>
            <a:off x="1972590" y="0"/>
            <a:ext cx="10219410" cy="6858000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84842D5-17F3-4949-B96D-21D0FCE1E3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49784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AF91141-382F-DD4B-8EED-C66B47DB85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4720" y="1984763"/>
            <a:ext cx="3699523" cy="207852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8146838-73F6-5F41-BC5E-6D3D77C063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345" y="4159821"/>
            <a:ext cx="3699523" cy="10387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45718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F3752A-EBC1-B84E-8A15-AA1B368F8B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31360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6A61AA0-9DC2-2240-A7DF-F0AFD5D9B9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470399"/>
            <a:ext cx="12192000" cy="238760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44306AA-03E9-5640-A45B-64EF9C78A1A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4470400"/>
            <a:ext cx="12192000" cy="23876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B781210-C851-894B-A7FC-84BCC6EEB2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0238" y="4831424"/>
            <a:ext cx="6841861" cy="86712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70B05C5-F7EA-4D4E-BD7E-769BEB0BB8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80238" y="5486140"/>
            <a:ext cx="6841861" cy="5035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D257CE-80DB-C040-B3A5-26E0D98F5E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62555" y="6108278"/>
            <a:ext cx="2317715" cy="3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828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1FEFC3F-B00D-A44B-A432-8B26DBE8B2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82"/>
          <a:stretch/>
        </p:blipFill>
        <p:spPr>
          <a:xfrm>
            <a:off x="4536322" y="0"/>
            <a:ext cx="7655678" cy="6858000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2AD5E130-6363-1D46-889E-9476E86095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49784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F357FD3-999F-B44E-B067-85FC9A6290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4720" y="1984763"/>
            <a:ext cx="3699523" cy="207852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F9F3B64-ACC8-ED43-A3A0-D07E3A4935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345" y="4159821"/>
            <a:ext cx="3699523" cy="10387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424614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55C18F7E-14DB-1F44-85A0-21FEF466DD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29498A-9AA1-6246-828C-D8B12C2AA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9A2B2-7B92-924A-8FD4-9F8006346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DB7A7-5E42-5F40-AE06-E30E81961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62BAFDC-492D-CB4D-B02A-4A44B4604C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293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4E8AE17D-E90B-A846-BEDE-DAC9A6F054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29498A-9AA1-6246-828C-D8B12C2AA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9A2B2-7B92-924A-8FD4-9F8006346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DB7A7-5E42-5F40-AE06-E30E81961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62BAFDC-492D-CB4D-B02A-4A44B4604C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442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3A9EBF2-3E01-5747-A6DA-391F1E6768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29498A-9AA1-6246-828C-D8B12C2AA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9A2B2-7B92-924A-8FD4-9F8006346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DB7A7-5E42-5F40-AE06-E30E81961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62BAFDC-492D-CB4D-B02A-4A44B4604C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549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79DFE-2D07-4E4C-BEA9-7A88E8BE5275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0796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49" r:id="rId5"/>
    <p:sldLayoutId id="2147483666" r:id="rId6"/>
    <p:sldLayoutId id="2147483673" r:id="rId7"/>
    <p:sldLayoutId id="2147483651" r:id="rId8"/>
    <p:sldLayoutId id="2147483672" r:id="rId9"/>
    <p:sldLayoutId id="2147483650" r:id="rId10"/>
    <p:sldLayoutId id="2147483667" r:id="rId11"/>
    <p:sldLayoutId id="2147483663" r:id="rId12"/>
    <p:sldLayoutId id="2147483661" r:id="rId13"/>
    <p:sldLayoutId id="2147483664" r:id="rId14"/>
    <p:sldLayoutId id="2147483674" r:id="rId15"/>
    <p:sldLayoutId id="214748366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USDA Rural Development U.S. Department of Agriculture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566738"/>
            <a:ext cx="25717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47675" y="2403863"/>
            <a:ext cx="3699523" cy="2078528"/>
          </a:xfrm>
        </p:spPr>
        <p:txBody>
          <a:bodyPr/>
          <a:lstStyle/>
          <a:p>
            <a:pPr rtl="0" eaLnBrk="1" latinLnBrk="0" hangingPunct="1"/>
            <a:r>
              <a:rPr lang="en-US" kern="1200" dirty="0">
                <a:effectLst/>
                <a:ea typeface="+mn-ea"/>
              </a:rPr>
              <a:t>USDA Rural Development </a:t>
            </a:r>
            <a:br>
              <a:rPr lang="en-US" kern="1200" dirty="0">
                <a:effectLst/>
                <a:ea typeface="+mn-ea"/>
              </a:rPr>
            </a:br>
            <a:endParaRPr lang="en-US" dirty="0">
              <a:effectLst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301E5EA6-6F2F-CC48-9751-DFD88AA2E4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9405" y="4482234"/>
            <a:ext cx="4470952" cy="1093047"/>
          </a:xfrm>
        </p:spPr>
        <p:txBody>
          <a:bodyPr>
            <a:normAutofit/>
          </a:bodyPr>
          <a:lstStyle/>
          <a:p>
            <a:r>
              <a:rPr lang="en-US" dirty="0"/>
              <a:t>Nebraska Grocery Industry Summit</a:t>
            </a:r>
          </a:p>
          <a:p>
            <a:r>
              <a:rPr lang="en-US" dirty="0"/>
              <a:t>August 24, 2023 </a:t>
            </a:r>
          </a:p>
        </p:txBody>
      </p:sp>
      <p:pic>
        <p:nvPicPr>
          <p:cNvPr id="4098" name="Picture 2" descr="Main street of a rural tow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38" y="9524"/>
            <a:ext cx="721042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0474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0C79-2516-1146-95D6-5E843BA25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Business &amp; Industry Guarantee Loan  (B&amp;I)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DE48F-965B-1545-8D86-E1FDF3DC8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Rural Development provides a guarantee for your lender.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Up to $10 million – 80% Guarantee for Lender</a:t>
            </a:r>
          </a:p>
          <a:p>
            <a:pPr marL="0" indent="0">
              <a:buNone/>
            </a:pPr>
            <a:r>
              <a:rPr lang="en-US" sz="2400" dirty="0"/>
              <a:t>3% Guarantee Fee at Loan Closing  (1% fee in some cases)</a:t>
            </a:r>
          </a:p>
          <a:p>
            <a:pPr marL="0" indent="0">
              <a:buNone/>
            </a:pPr>
            <a:r>
              <a:rPr lang="en-US" sz="2400" dirty="0"/>
              <a:t>.55% Renewal Fee on declining balance on 12/31 each year</a:t>
            </a:r>
          </a:p>
          <a:p>
            <a:endParaRPr lang="en-US" sz="2400" dirty="0"/>
          </a:p>
          <a:p>
            <a:r>
              <a:rPr lang="en-US" sz="2400" dirty="0"/>
              <a:t>New Business</a:t>
            </a:r>
          </a:p>
          <a:p>
            <a:r>
              <a:rPr lang="en-US" sz="2400" dirty="0"/>
              <a:t>Business Expansion</a:t>
            </a:r>
          </a:p>
          <a:p>
            <a:r>
              <a:rPr lang="en-US" sz="2400" dirty="0"/>
              <a:t>Transfer of Ownership</a:t>
            </a:r>
          </a:p>
        </p:txBody>
      </p:sp>
    </p:spTree>
    <p:extLst>
      <p:ext uri="{BB962C8B-B14F-4D97-AF65-F5344CB8AC3E}">
        <p14:creationId xmlns:p14="http://schemas.microsoft.com/office/powerpoint/2010/main" val="1964469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0D416-AA0B-D74A-8665-806F39789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83078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Rural Energy for America Program  (REAP)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B0EEB-B70B-3741-868D-776AF075E9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8539" y="1834460"/>
            <a:ext cx="6867939" cy="40671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100" dirty="0"/>
              <a:t>Grant – 25% (Farm Bill) or 50% (Inflation Reduction Act)</a:t>
            </a:r>
          </a:p>
          <a:p>
            <a:pPr marL="0" indent="0">
              <a:buNone/>
            </a:pPr>
            <a:r>
              <a:rPr lang="en-US" sz="2100" dirty="0"/>
              <a:t>Guaranteed Loan – 50% (Farm Bill) or 25% (Inflation</a:t>
            </a:r>
          </a:p>
          <a:p>
            <a:pPr marL="0" indent="0">
              <a:buNone/>
            </a:pPr>
            <a:r>
              <a:rPr lang="en-US" sz="2100" dirty="0"/>
              <a:t>                                                                Reduction Act)</a:t>
            </a:r>
          </a:p>
          <a:p>
            <a:endParaRPr lang="en-US" dirty="0"/>
          </a:p>
          <a:p>
            <a:r>
              <a:rPr lang="en-US" dirty="0"/>
              <a:t>Energy Efficiency Improvements </a:t>
            </a:r>
          </a:p>
          <a:p>
            <a:pPr marL="457200" lvl="1" indent="0">
              <a:buNone/>
            </a:pPr>
            <a:r>
              <a:rPr lang="en-US" dirty="0"/>
              <a:t>Examples:   HVAC, Coolers, Compressors, Insulation,           	            Re-Claim Units</a:t>
            </a:r>
          </a:p>
          <a:p>
            <a:pPr lvl="1"/>
            <a:r>
              <a:rPr lang="en-US" dirty="0"/>
              <a:t>Requires Audit  (partner with Utilities)</a:t>
            </a:r>
          </a:p>
          <a:p>
            <a:pPr lvl="1"/>
            <a:r>
              <a:rPr lang="en-US" dirty="0"/>
              <a:t>Must show energy usage in the past three years</a:t>
            </a:r>
          </a:p>
          <a:p>
            <a:pPr lvl="1"/>
            <a:r>
              <a:rPr lang="en-US" dirty="0"/>
              <a:t>Bids  </a:t>
            </a:r>
          </a:p>
          <a:p>
            <a:r>
              <a:rPr lang="en-US" dirty="0"/>
              <a:t>Renewable Energy </a:t>
            </a:r>
          </a:p>
          <a:p>
            <a:pPr marL="457200" lvl="1" indent="0">
              <a:buNone/>
            </a:pPr>
            <a:r>
              <a:rPr lang="en-US" dirty="0"/>
              <a:t>Examples Solar Panels, Wind, Geothermal </a:t>
            </a:r>
          </a:p>
          <a:p>
            <a:pPr lvl="1"/>
            <a:r>
              <a:rPr lang="en-US" dirty="0"/>
              <a:t>Work with vendor for an Assessment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4BAA46-25E3-E514-70BB-8295E48FE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5114" y="2534478"/>
            <a:ext cx="4807373" cy="385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64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41A0F-142C-9F43-ADE9-3F7C56E1E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1500187"/>
          </a:xfrm>
        </p:spPr>
        <p:txBody>
          <a:bodyPr>
            <a:normAutofit/>
          </a:bodyPr>
          <a:lstStyle/>
          <a:p>
            <a:r>
              <a:rPr lang="en-US" sz="4400" dirty="0"/>
              <a:t>What can a community do when their grocery store is closing?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68871E-93A0-9E41-8496-1EAB6065A4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r>
              <a:rPr lang="en-US" sz="3200" dirty="0"/>
              <a:t>Here are a few examples . . . .</a:t>
            </a:r>
          </a:p>
        </p:txBody>
      </p:sp>
    </p:spTree>
    <p:extLst>
      <p:ext uri="{BB962C8B-B14F-4D97-AF65-F5344CB8AC3E}">
        <p14:creationId xmlns:p14="http://schemas.microsoft.com/office/powerpoint/2010/main" val="1332454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0F5157-5A6E-3A46-A340-C90BB07F1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148" y="285547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16254C"/>
                </a:solidFill>
              </a:rPr>
              <a:t>Example 1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7C8B2A-ED91-3248-A6B1-07AAF0E8A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9543"/>
            <a:ext cx="3246783" cy="47419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RURAL BUSINESS DEVELOPMENT GRANT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Not-for-profit applied and received funding to purchase vacant building for an incubator.  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6D81BA75-E73C-B583-3B74-95FD3BFB1D4D}"/>
              </a:ext>
            </a:extLst>
          </p:cNvPr>
          <p:cNvSpPr txBox="1">
            <a:spLocks/>
          </p:cNvSpPr>
          <p:nvPr/>
        </p:nvSpPr>
        <p:spPr>
          <a:xfrm>
            <a:off x="4568687" y="1979542"/>
            <a:ext cx="3246783" cy="4741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RURAL COOOPERATIVE DEVELOPMENT GRANT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Nebraska Cooperative Development Center (NCDC) applied for an RCDG to help form and establish cooperatives in Nebraska.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Community worked with NCDC to form a “Cooperative Grocery Store” in rural community. 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4300AB6F-01C5-87F4-5F44-797B79EFD270}"/>
              </a:ext>
            </a:extLst>
          </p:cNvPr>
          <p:cNvSpPr txBox="1">
            <a:spLocks/>
          </p:cNvSpPr>
          <p:nvPr/>
        </p:nvSpPr>
        <p:spPr>
          <a:xfrm>
            <a:off x="8299174" y="1979541"/>
            <a:ext cx="3246783" cy="4741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RURAL ENERGY FOR AMERICA PROGRAM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New “Cooperative Grocery Store” applies for Rural Energy for American Program grant  (REAP) to replace coolers, HVAC and lighting upgrade.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66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0F5157-5A6E-3A46-A340-C90BB07F1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148" y="285547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16254C"/>
                </a:solidFill>
              </a:rPr>
              <a:t>Example 2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7C8B2A-ED91-3248-A6B1-07AAF0E8A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9543"/>
            <a:ext cx="3246783" cy="47419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RURAL BUSINESS DEVELOPMENT GRANT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Community Economic Development Group applied and received funding to establish a Revolving Loan Fund to help small businesses in their community.   Bank, County, and Individuals provided matching funds to help the grant score higher.  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6D81BA75-E73C-B583-3B74-95FD3BFB1D4D}"/>
              </a:ext>
            </a:extLst>
          </p:cNvPr>
          <p:cNvSpPr txBox="1">
            <a:spLocks/>
          </p:cNvSpPr>
          <p:nvPr/>
        </p:nvSpPr>
        <p:spPr>
          <a:xfrm>
            <a:off x="4568687" y="1979542"/>
            <a:ext cx="3246783" cy="4741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COMMUNITY REVOLVING LOAN FUND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Community Economic Development Group provided GAP financing to transfer the ownership of 3 businesses in a community of less than 400 people.  One of those businesses is a privately owned grocery store.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4300AB6F-01C5-87F4-5F44-797B79EFD270}"/>
              </a:ext>
            </a:extLst>
          </p:cNvPr>
          <p:cNvSpPr txBox="1">
            <a:spLocks/>
          </p:cNvSpPr>
          <p:nvPr/>
        </p:nvSpPr>
        <p:spPr>
          <a:xfrm>
            <a:off x="8299174" y="1979541"/>
            <a:ext cx="3246783" cy="4741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RURAL ENERGY FOR AMERICA PROGRAM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Grocery store applied for and received grant to upgrade coolers.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11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0F5157-5A6E-3A46-A340-C90BB07F1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148" y="285547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16254C"/>
                </a:solidFill>
              </a:rPr>
              <a:t>Example 3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7C8B2A-ED91-3248-A6B1-07AAF0E8A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9543"/>
            <a:ext cx="3246783" cy="47419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RURAL ECONOMIC DEVELOPMENT LOAN AND GRANT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Rural Utility working with County applied for the Rural Economic Development Grant (REDG) (up to $300,000) to install an elevator in the Court House.   Grant was to the Utility, and they leveraged funds for the 20% match.  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6D81BA75-E73C-B583-3B74-95FD3BFB1D4D}"/>
              </a:ext>
            </a:extLst>
          </p:cNvPr>
          <p:cNvSpPr txBox="1">
            <a:spLocks/>
          </p:cNvSpPr>
          <p:nvPr/>
        </p:nvSpPr>
        <p:spPr>
          <a:xfrm>
            <a:off x="4568687" y="1979543"/>
            <a:ext cx="3246783" cy="4741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UTILITY LOAN TO COUNTY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County pays the loan back to the Utility over 10 years at 0% interest.  Funds accumulate in the Revolving Loan Fund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4300AB6F-01C5-87F4-5F44-797B79EFD270}"/>
              </a:ext>
            </a:extLst>
          </p:cNvPr>
          <p:cNvSpPr txBox="1">
            <a:spLocks/>
          </p:cNvSpPr>
          <p:nvPr/>
        </p:nvSpPr>
        <p:spPr>
          <a:xfrm>
            <a:off x="8299174" y="1979541"/>
            <a:ext cx="3246783" cy="4741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UTILITY REVOLVING LOAN FUND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Loan funds are available to provide loans to for-profit and not-for-profit businesses.</a:t>
            </a:r>
          </a:p>
          <a:p>
            <a:pPr marL="0" indent="0">
              <a:buNone/>
            </a:pPr>
            <a:r>
              <a:rPr lang="en-US" dirty="0"/>
              <a:t>Follows Revolving Loan fund plan and provides loans to businesses for new business, equipment, transfer of ownership, business expansion, etc.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68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USDA Rural Development U.S. Department of Agriculture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3038475"/>
            <a:ext cx="41719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>
                <a:solidFill>
                  <a:srgbClr val="16254C"/>
                </a:solidFill>
              </a:rPr>
              <a:t>End Slide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0ABADE-EE4E-4272-8999-E7BC97300607}"/>
              </a:ext>
            </a:extLst>
          </p:cNvPr>
          <p:cNvSpPr txBox="1"/>
          <p:nvPr/>
        </p:nvSpPr>
        <p:spPr>
          <a:xfrm>
            <a:off x="3098728" y="5681609"/>
            <a:ext cx="6185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USDA is an equal opportunity provider, employer, and lender.</a:t>
            </a:r>
          </a:p>
        </p:txBody>
      </p:sp>
    </p:spTree>
    <p:extLst>
      <p:ext uri="{BB962C8B-B14F-4D97-AF65-F5344CB8AC3E}">
        <p14:creationId xmlns:p14="http://schemas.microsoft.com/office/powerpoint/2010/main" val="1718072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37C137EC984642A6784B91A9A8E016" ma:contentTypeVersion="41" ma:contentTypeDescription="Create a new document." ma:contentTypeScope="" ma:versionID="0e8b97ac7203df2119bba332ec2208c5">
  <xsd:schema xmlns:xsd="http://www.w3.org/2001/XMLSchema" xmlns:xs="http://www.w3.org/2001/XMLSchema" xmlns:p="http://schemas.microsoft.com/office/2006/metadata/properties" xmlns:ns2="a4884d12-28e7-4cd2-ab9e-403ec1275bd2" xmlns:ns3="c54731ed-5f72-488b-89b5-1985228bde66" xmlns:ns4="73fb875a-8af9-4255-b008-0995492d31cd" targetNamespace="http://schemas.microsoft.com/office/2006/metadata/properties" ma:root="true" ma:fieldsID="0c568d2de48f63e8c0113cc450951a65" ns2:_="" ns3:_="" ns4:_="">
    <xsd:import namespace="a4884d12-28e7-4cd2-ab9e-403ec1275bd2"/>
    <xsd:import namespace="c54731ed-5f72-488b-89b5-1985228bde66"/>
    <xsd:import namespace="73fb875a-8af9-4255-b008-0995492d31c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4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884d12-28e7-4cd2-ab9e-403ec1275b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4731ed-5f72-488b-89b5-1985228bde66" elementFormDefault="qualified">
    <xsd:import namespace="http://schemas.microsoft.com/office/2006/documentManagement/types"/>
    <xsd:import namespace="http://schemas.microsoft.com/office/infopath/2007/PartnerControls"/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ff62593-b918-4deb-ac08-0d74ac0cc7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fb875a-8af9-4255-b008-0995492d31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40f574a-81d5-402c-80a8-b5caa2b86194}" ma:internalName="TaxCatchAll" ma:showField="CatchAllData" ma:web="a4884d12-28e7-4cd2-ab9e-403ec1275b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54731ed-5f72-488b-89b5-1985228bde66">
      <Terms xmlns="http://schemas.microsoft.com/office/infopath/2007/PartnerControls"/>
    </lcf76f155ced4ddcb4097134ff3c332f>
    <TaxCatchAll xmlns="73fb875a-8af9-4255-b008-0995492d31c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46C9DAC-1BAE-4160-A3E8-0FE05F24B6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884d12-28e7-4cd2-ab9e-403ec1275bd2"/>
    <ds:schemaRef ds:uri="c54731ed-5f72-488b-89b5-1985228bde66"/>
    <ds:schemaRef ds:uri="73fb875a-8af9-4255-b008-0995492d31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2EE609A-3524-4821-90B2-2B4F7ECE4C8D}">
  <ds:schemaRefs>
    <ds:schemaRef ds:uri="http://www.w3.org/XML/1998/namespace"/>
    <ds:schemaRef ds:uri="c54731ed-5f72-488b-89b5-1985228bde66"/>
    <ds:schemaRef ds:uri="73fb875a-8af9-4255-b008-0995492d31cd"/>
    <ds:schemaRef ds:uri="a4884d12-28e7-4cd2-ab9e-403ec1275bd2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CEFEF2FC-C380-4F5C-AF2B-D76773F2A29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1600</TotalTime>
  <Words>515</Words>
  <Application>Microsoft Office PowerPoint</Application>
  <PresentationFormat>Widescreen</PresentationFormat>
  <Paragraphs>67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USDA Rural Development  </vt:lpstr>
      <vt:lpstr>Business &amp; Industry Guarantee Loan  (B&amp;I)</vt:lpstr>
      <vt:lpstr>Rural Energy for America Program  (REAP)</vt:lpstr>
      <vt:lpstr>What can a community do when their grocery store is closing?</vt:lpstr>
      <vt:lpstr>Example 1</vt:lpstr>
      <vt:lpstr>Example 2</vt:lpstr>
      <vt:lpstr>Example 3</vt:lpstr>
      <vt:lpstr>End Slide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Logo V9PP Template</dc:title>
  <dc:creator>United States Department of Argiculture</dc:creator>
  <cp:keywords>Digital, Logo, V9PP, Template</cp:keywords>
  <cp:lastModifiedBy>Marx, Marla - RD, NE</cp:lastModifiedBy>
  <cp:revision>77</cp:revision>
  <dcterms:created xsi:type="dcterms:W3CDTF">2019-02-01T15:35:23Z</dcterms:created>
  <dcterms:modified xsi:type="dcterms:W3CDTF">2023-08-23T19:31:38Z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0x0101000237C137EC984642A6784B91A9A8E016</vt:lpwstr>
  </property>
  <property fmtid="{D5CDD505-2E9C-101B-9397-08002B2CF9AE}" pid="3" name="MediaServiceImageTags">
    <vt:lpwstr/>
  </property>
</Properties>
</file>